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57" r:id="rId3"/>
    <p:sldId id="258" r:id="rId4"/>
    <p:sldId id="269" r:id="rId5"/>
    <p:sldId id="259" r:id="rId6"/>
    <p:sldId id="272" r:id="rId7"/>
    <p:sldId id="273" r:id="rId8"/>
    <p:sldId id="274" r:id="rId9"/>
    <p:sldId id="275" r:id="rId10"/>
    <p:sldId id="276" r:id="rId11"/>
    <p:sldId id="277" r:id="rId12"/>
    <p:sldId id="27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78" autoAdjust="0"/>
    <p:restoredTop sz="85885" autoAdjust="0"/>
  </p:normalViewPr>
  <p:slideViewPr>
    <p:cSldViewPr>
      <p:cViewPr>
        <p:scale>
          <a:sx n="100" d="100"/>
          <a:sy n="100" d="100"/>
        </p:scale>
        <p:origin x="1140" y="-324"/>
      </p:cViewPr>
      <p:guideLst>
        <p:guide orient="horz" pos="2160"/>
        <p:guide pos="2880"/>
      </p:guideLst>
    </p:cSldViewPr>
  </p:slideViewPr>
  <p:notesTextViewPr>
    <p:cViewPr>
      <p:scale>
        <a:sx n="100" d="100"/>
        <a:sy n="100" d="100"/>
      </p:scale>
      <p:origin x="0" y="0"/>
    </p:cViewPr>
  </p:notesTextViewPr>
  <p:notesViewPr>
    <p:cSldViewPr>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9FBF35-D604-3247-8F14-DE363E84DD2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90BEA1E-A0E4-FD41-8A9E-D239540D60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9140DC-7307-6940-9821-3E5B4D608C07}" type="datetimeFigureOut">
              <a:rPr lang="en-US" smtClean="0"/>
              <a:t>12/9/2019</a:t>
            </a:fld>
            <a:endParaRPr lang="en-US"/>
          </a:p>
        </p:txBody>
      </p:sp>
      <p:sp>
        <p:nvSpPr>
          <p:cNvPr id="4" name="Footer Placeholder 3">
            <a:extLst>
              <a:ext uri="{FF2B5EF4-FFF2-40B4-BE49-F238E27FC236}">
                <a16:creationId xmlns:a16="http://schemas.microsoft.com/office/drawing/2014/main" id="{B84587AD-72B8-FF46-BD55-5DBD92BD24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4CC678F-4AEF-0F48-AD90-578991B1F17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ABF54C-42E7-B544-A99D-9691AF2E1856}" type="slidenum">
              <a:rPr lang="en-US" smtClean="0"/>
              <a:t>‹#›</a:t>
            </a:fld>
            <a:endParaRPr lang="en-US"/>
          </a:p>
        </p:txBody>
      </p:sp>
    </p:spTree>
    <p:extLst>
      <p:ext uri="{BB962C8B-B14F-4D97-AF65-F5344CB8AC3E}">
        <p14:creationId xmlns:p14="http://schemas.microsoft.com/office/powerpoint/2010/main" val="4210207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12/9/2019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pathdoc</a:t>
            </a:r>
            <a:r>
              <a:rPr lang="en-US" sz="1200" dirty="0">
                <a:solidFill>
                  <a:schemeClr val="bg1">
                    <a:lumMod val="65000"/>
                  </a:schemeClr>
                </a:solidFill>
              </a:rPr>
              <a:t>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Have the students turn to article 38 for the rest of the list; solicit additional ideas. Remind the students that </a:t>
            </a:r>
            <a:r>
              <a:rPr lang="en-US" dirty="0">
                <a:effectLst/>
              </a:rPr>
              <a:t>God is omnipotent and can appear to us</a:t>
            </a:r>
            <a:r>
              <a:rPr lang="en-US" sz="1200" kern="1200" dirty="0">
                <a:solidFill>
                  <a:schemeClr val="tx1"/>
                </a:solidFill>
                <a:effectLst/>
                <a:latin typeface="+mn-lt"/>
                <a:ea typeface="+mn-ea"/>
                <a:cs typeface="+mn-cs"/>
              </a:rPr>
              <a:t> in the form of a stranger (Genesis 18:3) or in the silence of nature (1 Kings 19:11–12). Desire God and seek him in all things, at all times; suffering and death are not the end.</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a:p>
        </p:txBody>
      </p:sp>
    </p:spTree>
    <p:extLst>
      <p:ext uri="{BB962C8B-B14F-4D97-AF65-F5344CB8AC3E}">
        <p14:creationId xmlns:p14="http://schemas.microsoft.com/office/powerpoint/2010/main" val="3315346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Antonio </a:t>
            </a:r>
            <a:r>
              <a:rPr lang="en-US" sz="1200" dirty="0" err="1">
                <a:solidFill>
                  <a:schemeClr val="bg1">
                    <a:lumMod val="65000"/>
                  </a:schemeClr>
                </a:solidFill>
              </a:rPr>
              <a:t>Guillem</a:t>
            </a:r>
            <a:r>
              <a:rPr lang="en-US" sz="1200" dirty="0">
                <a:solidFill>
                  <a:schemeClr val="bg1">
                    <a:lumMod val="65000"/>
                  </a:schemeClr>
                </a:solidFill>
              </a:rPr>
              <a:t>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Have the students turn to the lists of “What Not to Say” and “What to Say or Do” on page 282 in the student book. Solicit more suggestions on both sides, especially things people may have said to them in their own times of suffering.</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a:p>
        </p:txBody>
      </p:sp>
    </p:spTree>
    <p:extLst>
      <p:ext uri="{BB962C8B-B14F-4D97-AF65-F5344CB8AC3E}">
        <p14:creationId xmlns:p14="http://schemas.microsoft.com/office/powerpoint/2010/main" val="18007140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Thongchai S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Consider reading paragraph number 314 in the </a:t>
            </a:r>
            <a:r>
              <a:rPr lang="en-US" sz="1200" i="1" kern="1200" dirty="0">
                <a:solidFill>
                  <a:schemeClr val="tx1"/>
                </a:solidFill>
                <a:effectLst/>
                <a:latin typeface="+mn-lt"/>
                <a:ea typeface="+mn-ea"/>
                <a:cs typeface="+mn-cs"/>
              </a:rPr>
              <a:t>Catechism, </a:t>
            </a:r>
            <a:r>
              <a:rPr lang="en-US" sz="1200" kern="1200" dirty="0">
                <a:solidFill>
                  <a:schemeClr val="tx1"/>
                </a:solidFill>
                <a:effectLst/>
                <a:latin typeface="+mn-lt"/>
                <a:ea typeface="+mn-ea"/>
                <a:cs typeface="+mn-cs"/>
              </a:rPr>
              <a:t>which references 1 Corinthians 13:12 and Genesis 2:2, or the Serenity Prayer to close this PowerPoint.</a:t>
            </a:r>
            <a:endParaRPr lang="en-US" dirty="0">
              <a:effectLst/>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12</a:t>
            </a:fld>
            <a:endParaRPr lang="en-US"/>
          </a:p>
        </p:txBody>
      </p:sp>
    </p:spTree>
    <p:extLst>
      <p:ext uri="{BB962C8B-B14F-4D97-AF65-F5344CB8AC3E}">
        <p14:creationId xmlns:p14="http://schemas.microsoft.com/office/powerpoint/2010/main" val="3131109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chemeClr val="bg1">
                    <a:lumMod val="65000"/>
                  </a:schemeClr>
                </a:solidFill>
              </a:rPr>
              <a:t>© Aluca69 / Shutterstock.com</a:t>
            </a:r>
            <a:endParaRPr lang="en-US" i="0"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a:p>
        </p:txBody>
      </p:sp>
    </p:spTree>
    <p:extLst>
      <p:ext uri="{BB962C8B-B14F-4D97-AF65-F5344CB8AC3E}">
        <p14:creationId xmlns:p14="http://schemas.microsoft.com/office/powerpoint/2010/main" val="235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Yayayoyo</a:t>
            </a:r>
            <a:r>
              <a:rPr lang="en-US" sz="1200" dirty="0">
                <a:solidFill>
                  <a:schemeClr val="bg1">
                    <a:lumMod val="65000"/>
                  </a:schemeClr>
                </a:solidFill>
              </a:rPr>
              <a:t>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Ask the students if they’ve ever asked similar questions. Remind them that painful experiences can bring us to ask profound questions, such as these, about life. The question </a:t>
            </a:r>
            <a:r>
              <a:rPr lang="en-US" sz="1200" i="1" kern="1200" dirty="0">
                <a:solidFill>
                  <a:schemeClr val="tx1"/>
                </a:solidFill>
                <a:effectLst/>
                <a:latin typeface="+mn-lt"/>
                <a:ea typeface="+mn-ea"/>
                <a:cs typeface="+mn-cs"/>
              </a:rPr>
              <a:t>why</a:t>
            </a:r>
            <a:r>
              <a:rPr lang="en-US" sz="1200" kern="1200" dirty="0">
                <a:solidFill>
                  <a:schemeClr val="tx1"/>
                </a:solidFill>
                <a:effectLst/>
                <a:latin typeface="+mn-lt"/>
                <a:ea typeface="+mn-ea"/>
                <a:cs typeface="+mn-cs"/>
              </a:rPr>
              <a:t> is an age-old question.</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a:p>
        </p:txBody>
      </p:sp>
    </p:spTree>
    <p:extLst>
      <p:ext uri="{BB962C8B-B14F-4D97-AF65-F5344CB8AC3E}">
        <p14:creationId xmlns:p14="http://schemas.microsoft.com/office/powerpoint/2010/main" val="396827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Odessa Sawyer / Saint Mary's Press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i="1" dirty="0">
                <a:effectLst/>
              </a:rPr>
              <a:t>Notes: </a:t>
            </a:r>
            <a:r>
              <a:rPr lang="en-US" dirty="0">
                <a:effectLst/>
              </a:rPr>
              <a:t>Point to Genesis, chapter 1, the first Creation story, where everything God made was good. Since the Fall and Original Sin, suffering has been part of the human condition.</a:t>
            </a: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a:p>
        </p:txBody>
      </p:sp>
    </p:spTree>
    <p:extLst>
      <p:ext uri="{BB962C8B-B14F-4D97-AF65-F5344CB8AC3E}">
        <p14:creationId xmlns:p14="http://schemas.microsoft.com/office/powerpoint/2010/main" val="31027763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MIA Studio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sz="1200" kern="1200" dirty="0">
                <a:solidFill>
                  <a:schemeClr val="tx1"/>
                </a:solidFill>
                <a:effectLst/>
                <a:latin typeface="+mn-lt"/>
                <a:ea typeface="+mn-ea"/>
                <a:cs typeface="+mn-cs"/>
              </a:rPr>
              <a:t>Remind the students that Jesus was without sin, yet was falsely accused of a crime, tortured, and put to death by crucifixion. With all this biblical evidence, we can be confident that the pain and misery we experience in life is not a punishment from God.</a:t>
            </a: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a:p>
        </p:txBody>
      </p:sp>
    </p:spTree>
    <p:extLst>
      <p:ext uri="{BB962C8B-B14F-4D97-AF65-F5344CB8AC3E}">
        <p14:creationId xmlns:p14="http://schemas.microsoft.com/office/powerpoint/2010/main" val="17944512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Gondex</a:t>
            </a:r>
            <a:r>
              <a:rPr lang="en-US" sz="1200" dirty="0">
                <a:solidFill>
                  <a:schemeClr val="bg1">
                    <a:lumMod val="65000"/>
                  </a:schemeClr>
                </a:solidFill>
              </a:rPr>
              <a:t>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sz="1200" i="1" dirty="0">
                <a:solidFill>
                  <a:schemeClr val="bg1">
                    <a:lumMod val="65000"/>
                  </a:schemeClr>
                </a:solidFill>
              </a:rPr>
              <a:t>Notes: </a:t>
            </a:r>
            <a:r>
              <a:rPr lang="en-US" sz="1200" kern="1200" dirty="0">
                <a:solidFill>
                  <a:schemeClr val="tx1"/>
                </a:solidFill>
                <a:effectLst/>
                <a:latin typeface="+mn-lt"/>
                <a:ea typeface="+mn-ea"/>
                <a:cs typeface="+mn-cs"/>
              </a:rPr>
              <a:t>Ask the students to name some ways our suffering can be transformed to new life. For example, we may become less self-centered and more compassionate toward others as a result of our suffering.</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a:p>
        </p:txBody>
      </p:sp>
    </p:spTree>
    <p:extLst>
      <p:ext uri="{BB962C8B-B14F-4D97-AF65-F5344CB8AC3E}">
        <p14:creationId xmlns:p14="http://schemas.microsoft.com/office/powerpoint/2010/main" val="40818843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Antonio </a:t>
            </a:r>
            <a:r>
              <a:rPr lang="en-US" sz="1200" dirty="0" err="1">
                <a:solidFill>
                  <a:schemeClr val="bg1">
                    <a:lumMod val="65000"/>
                  </a:schemeClr>
                </a:solidFill>
              </a:rPr>
              <a:t>Guillem</a:t>
            </a:r>
            <a:r>
              <a:rPr lang="en-US" sz="1200" dirty="0">
                <a:solidFill>
                  <a:schemeClr val="bg1">
                    <a:lumMod val="65000"/>
                  </a:schemeClr>
                </a:solidFill>
              </a:rPr>
              <a:t>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sz="1200" i="1" dirty="0">
                <a:solidFill>
                  <a:schemeClr val="bg1">
                    <a:lumMod val="65000"/>
                  </a:schemeClr>
                </a:solidFill>
              </a:rPr>
              <a:t>Notes: </a:t>
            </a:r>
            <a:r>
              <a:rPr lang="en-US" sz="1200" kern="1200" dirty="0">
                <a:solidFill>
                  <a:schemeClr val="tx1"/>
                </a:solidFill>
                <a:effectLst/>
                <a:latin typeface="+mn-lt"/>
                <a:ea typeface="+mn-ea"/>
                <a:cs typeface="+mn-cs"/>
              </a:rPr>
              <a:t>Read Luke 22:42 aloud to emphasize that we ought to be as sincere as Jesus was when he prayed: b</a:t>
            </a:r>
            <a:r>
              <a:rPr lang="en-US" dirty="0">
                <a:effectLst/>
              </a:rPr>
              <a:t>e real with God about the agony of the suffering; s</a:t>
            </a:r>
            <a:r>
              <a:rPr lang="en-US" sz="1200" kern="1200" dirty="0">
                <a:solidFill>
                  <a:schemeClr val="tx1"/>
                </a:solidFill>
                <a:effectLst/>
                <a:latin typeface="+mn-lt"/>
                <a:ea typeface="+mn-ea"/>
                <a:cs typeface="+mn-cs"/>
              </a:rPr>
              <a:t>urrender and trust; ask close friends to be with you and pray.</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a:p>
        </p:txBody>
      </p:sp>
    </p:spTree>
    <p:extLst>
      <p:ext uri="{BB962C8B-B14F-4D97-AF65-F5344CB8AC3E}">
        <p14:creationId xmlns:p14="http://schemas.microsoft.com/office/powerpoint/2010/main" val="42144105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Photographee.eu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sz="1200" i="1" dirty="0">
                <a:solidFill>
                  <a:schemeClr val="bg1">
                    <a:lumMod val="65000"/>
                  </a:schemeClr>
                </a:solidFill>
              </a:rPr>
              <a:t>Notes: </a:t>
            </a:r>
            <a:r>
              <a:rPr lang="en-US" sz="1200" kern="1200" dirty="0">
                <a:solidFill>
                  <a:schemeClr val="tx1"/>
                </a:solidFill>
                <a:effectLst/>
                <a:latin typeface="+mn-lt"/>
                <a:ea typeface="+mn-ea"/>
                <a:cs typeface="+mn-cs"/>
              </a:rPr>
              <a:t>Ask the students why some people might think that suffering is a sign of weakness. Question why suffering requires courage and strength. </a:t>
            </a:r>
            <a:r>
              <a:rPr lang="en-US" dirty="0">
                <a:effectLst/>
              </a:rPr>
              <a:t>Remind the students that the Paschal Mystery of Jesus clearly shows that the willingness to accept suffering takes a great deal of courage and strength. </a:t>
            </a:r>
          </a:p>
          <a:p>
            <a:r>
              <a:rPr lang="en-US" sz="1200" kern="1200" dirty="0">
                <a:solidFill>
                  <a:schemeClr val="tx1"/>
                </a:solidFill>
                <a:effectLst/>
                <a:latin typeface="+mn-lt"/>
                <a:ea typeface="+mn-ea"/>
                <a:cs typeface="+mn-cs"/>
              </a:rPr>
              <a:t> </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a:p>
        </p:txBody>
      </p:sp>
    </p:spTree>
    <p:extLst>
      <p:ext uri="{BB962C8B-B14F-4D97-AF65-F5344CB8AC3E}">
        <p14:creationId xmlns:p14="http://schemas.microsoft.com/office/powerpoint/2010/main" val="4372890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Aedka</a:t>
            </a:r>
            <a:r>
              <a:rPr lang="en-US" sz="1200" dirty="0">
                <a:solidFill>
                  <a:schemeClr val="bg1">
                    <a:lumMod val="65000"/>
                  </a:schemeClr>
                </a:solidFill>
              </a:rPr>
              <a:t> Studio / Shutterstock.com</a:t>
            </a:r>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a:p>
        </p:txBody>
      </p:sp>
    </p:spTree>
    <p:extLst>
      <p:ext uri="{BB962C8B-B14F-4D97-AF65-F5344CB8AC3E}">
        <p14:creationId xmlns:p14="http://schemas.microsoft.com/office/powerpoint/2010/main" val="17680583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
        <p:nvSpPr>
          <p:cNvPr id="9" name="Text Placeholder 8"/>
          <p:cNvSpPr>
            <a:spLocks noGrp="1"/>
          </p:cNvSpPr>
          <p:nvPr>
            <p:ph type="body" sz="quarter" idx="10" hasCustomPrompt="1"/>
          </p:nvPr>
        </p:nvSpPr>
        <p:spPr>
          <a:xfrm>
            <a:off x="7543800" y="6019800"/>
            <a:ext cx="1676400" cy="304800"/>
          </a:xfrm>
        </p:spPr>
        <p:txBody>
          <a:bodyPr lIns="0" anchor="ctr" anchorCtr="0">
            <a:normAutofit/>
          </a:bodyPr>
          <a:lstStyle>
            <a:lvl1pPr algn="l">
              <a:buNone/>
              <a:defRPr sz="800">
                <a:solidFill>
                  <a:schemeClr val="bg1">
                    <a:lumMod val="50000"/>
                  </a:schemeClr>
                </a:solidFill>
              </a:defRPr>
            </a:lvl1pPr>
          </a:lstStyle>
          <a:p>
            <a:pPr lvl="0"/>
            <a:r>
              <a:rPr lang="en-US" dirty="0"/>
              <a:t>Document # TX000000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12/9/2019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fontScale="90000"/>
          </a:bodyPr>
          <a:lstStyle/>
          <a:p>
            <a:r>
              <a:rPr lang="en-US" dirty="0">
                <a:effectLst/>
              </a:rPr>
              <a:t>Personal Suffering </a:t>
            </a:r>
            <a:br>
              <a:rPr lang="en-US" dirty="0">
                <a:effectLst/>
              </a:rPr>
            </a:br>
            <a:r>
              <a:rPr lang="en-US" dirty="0">
                <a:effectLst/>
              </a:rPr>
              <a:t>and the </a:t>
            </a:r>
            <a:br>
              <a:rPr lang="en-US" dirty="0">
                <a:effectLst/>
              </a:rPr>
            </a:br>
            <a:r>
              <a:rPr lang="en-US" dirty="0">
                <a:effectLst/>
              </a:rPr>
              <a:t>Paschal Mystery</a:t>
            </a:r>
            <a:endParaRPr lang="en-US" dirty="0"/>
          </a:p>
        </p:txBody>
      </p:sp>
      <p:sp>
        <p:nvSpPr>
          <p:cNvPr id="3" name="Subtitle 2"/>
          <p:cNvSpPr txBox="1">
            <a:spLocks/>
          </p:cNvSpPr>
          <p:nvPr/>
        </p:nvSpPr>
        <p:spPr>
          <a:xfrm>
            <a:off x="-30866" y="41148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The Paschal Mystery and the Gospels</a:t>
            </a:r>
          </a:p>
          <a:p>
            <a:pPr marL="0" indent="0" algn="ctr">
              <a:buNone/>
            </a:pPr>
            <a:r>
              <a:rPr lang="en-US" dirty="0"/>
              <a:t>Unit 4, Chapter 9</a:t>
            </a:r>
          </a:p>
        </p:txBody>
      </p:sp>
      <p:sp>
        <p:nvSpPr>
          <p:cNvPr id="5" name="Text Placeholder 3"/>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TX006600</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0"/>
            <a:ext cx="8229600" cy="685800"/>
          </a:xfrm>
        </p:spPr>
        <p:txBody>
          <a:bodyPr>
            <a:normAutofit/>
          </a:bodyPr>
          <a:lstStyle/>
          <a:p>
            <a:r>
              <a:rPr lang="en-US" dirty="0"/>
              <a:t>Finding Strength in Suffering</a:t>
            </a:r>
          </a:p>
        </p:txBody>
      </p:sp>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914400" y="1789772"/>
            <a:ext cx="4267200" cy="33528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Where do we find strength when we are suffering?</a:t>
            </a:r>
          </a:p>
          <a:p>
            <a:pPr lvl="0"/>
            <a:r>
              <a:rPr lang="en-US" dirty="0"/>
              <a:t>by not suffering alone</a:t>
            </a:r>
          </a:p>
          <a:p>
            <a:pPr lvl="0"/>
            <a:r>
              <a:rPr lang="en-US" dirty="0"/>
              <a:t>by reaching out to God </a:t>
            </a:r>
            <a:br>
              <a:rPr lang="en-US" dirty="0"/>
            </a:br>
            <a:r>
              <a:rPr lang="en-US" dirty="0"/>
              <a:t>and others</a:t>
            </a:r>
          </a:p>
          <a:p>
            <a:pPr lvl="0"/>
            <a:r>
              <a:rPr lang="en-US" dirty="0"/>
              <a:t>by praying the Psalms</a:t>
            </a:r>
          </a:p>
        </p:txBody>
      </p:sp>
      <p:pic>
        <p:nvPicPr>
          <p:cNvPr id="8" name="Picture 7">
            <a:extLst>
              <a:ext uri="{FF2B5EF4-FFF2-40B4-BE49-F238E27FC236}">
                <a16:creationId xmlns:a16="http://schemas.microsoft.com/office/drawing/2014/main" id="{74A5D96A-4DB5-40B8-BD8B-D94F4C874AB3}"/>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l="9980" r="10660"/>
          <a:stretch/>
        </p:blipFill>
        <p:spPr>
          <a:xfrm>
            <a:off x="4903290" y="1789772"/>
            <a:ext cx="4240709" cy="3809999"/>
          </a:xfrm>
          <a:prstGeom prst="rect">
            <a:avLst/>
          </a:prstGeom>
        </p:spPr>
      </p:pic>
    </p:spTree>
    <p:extLst>
      <p:ext uri="{BB962C8B-B14F-4D97-AF65-F5344CB8AC3E}">
        <p14:creationId xmlns:p14="http://schemas.microsoft.com/office/powerpoint/2010/main" val="38670750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talking on a cell phone&#10;&#10;Description automatically generated">
            <a:extLst>
              <a:ext uri="{FF2B5EF4-FFF2-40B4-BE49-F238E27FC236}">
                <a16:creationId xmlns:a16="http://schemas.microsoft.com/office/drawing/2014/main" id="{1DE9569C-102D-42C7-AF4C-8B5D23BB220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5404"/>
          <a:stretch/>
        </p:blipFill>
        <p:spPr>
          <a:xfrm>
            <a:off x="-39031" y="1066800"/>
            <a:ext cx="4001431" cy="4230028"/>
          </a:xfrm>
          <a:prstGeom prst="rect">
            <a:avLst/>
          </a:prstGeom>
        </p:spPr>
      </p:pic>
      <p:sp>
        <p:nvSpPr>
          <p:cNvPr id="2" name="Title 1"/>
          <p:cNvSpPr>
            <a:spLocks noGrp="1"/>
          </p:cNvSpPr>
          <p:nvPr>
            <p:ph type="title"/>
          </p:nvPr>
        </p:nvSpPr>
        <p:spPr>
          <a:xfrm>
            <a:off x="4267200" y="914400"/>
            <a:ext cx="3733800" cy="1219200"/>
          </a:xfrm>
        </p:spPr>
        <p:txBody>
          <a:bodyPr>
            <a:normAutofit/>
          </a:bodyPr>
          <a:lstStyle/>
          <a:p>
            <a:r>
              <a:rPr lang="en-US" dirty="0"/>
              <a:t>Helping Others </a:t>
            </a:r>
            <a:br>
              <a:rPr lang="en-US" dirty="0"/>
            </a:br>
            <a:r>
              <a:rPr lang="en-US" dirty="0"/>
              <a:t>Who Are Suffering </a:t>
            </a:r>
          </a:p>
        </p:txBody>
      </p:sp>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4267200" y="2165195"/>
            <a:ext cx="4267200" cy="33528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Do: just be there</a:t>
            </a:r>
          </a:p>
          <a:p>
            <a:pPr lvl="0"/>
            <a:r>
              <a:rPr lang="en-US" dirty="0"/>
              <a:t>let the person know they’re not alone</a:t>
            </a:r>
          </a:p>
          <a:p>
            <a:pPr marL="0" indent="0">
              <a:buNone/>
            </a:pPr>
            <a:r>
              <a:rPr lang="en-US" dirty="0"/>
              <a:t>Don’t: blame the suffering on God or anyone else</a:t>
            </a:r>
          </a:p>
          <a:p>
            <a:pPr lvl="0"/>
            <a:r>
              <a:rPr lang="en-US" dirty="0"/>
              <a:t>can make the person feel worse</a:t>
            </a:r>
          </a:p>
        </p:txBody>
      </p:sp>
    </p:spTree>
    <p:extLst>
      <p:ext uri="{BB962C8B-B14F-4D97-AF65-F5344CB8AC3E}">
        <p14:creationId xmlns:p14="http://schemas.microsoft.com/office/powerpoint/2010/main" val="39121957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7200" y="838200"/>
            <a:ext cx="3733800" cy="609600"/>
          </a:xfrm>
        </p:spPr>
        <p:txBody>
          <a:bodyPr>
            <a:normAutofit/>
          </a:bodyPr>
          <a:lstStyle/>
          <a:p>
            <a:r>
              <a:rPr lang="en-US" dirty="0"/>
              <a:t>Different Questions</a:t>
            </a:r>
          </a:p>
        </p:txBody>
      </p:sp>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4267200" y="1447800"/>
            <a:ext cx="4495800" cy="47244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How can we adjust our thinking in suffering of “why?” and perhaps think of something that brings us toward a life of hope and meaning?</a:t>
            </a:r>
          </a:p>
          <a:p>
            <a:pPr lvl="0"/>
            <a:r>
              <a:rPr lang="en-US" dirty="0"/>
              <a:t>Instead of: </a:t>
            </a:r>
            <a:r>
              <a:rPr lang="en-US" i="1" dirty="0"/>
              <a:t>Why did this happen to me? </a:t>
            </a:r>
            <a:r>
              <a:rPr lang="en-US" dirty="0"/>
              <a:t>Ask: </a:t>
            </a:r>
            <a:r>
              <a:rPr lang="en-US" i="1" dirty="0"/>
              <a:t>Where is God leading me?</a:t>
            </a:r>
            <a:endParaRPr lang="en-US" dirty="0"/>
          </a:p>
          <a:p>
            <a:pPr lvl="0"/>
            <a:r>
              <a:rPr lang="en-US" dirty="0"/>
              <a:t>Instead of: </a:t>
            </a:r>
            <a:r>
              <a:rPr lang="en-US" i="1" dirty="0"/>
              <a:t>What does it mean? </a:t>
            </a:r>
            <a:r>
              <a:rPr lang="en-US" dirty="0"/>
              <a:t>Ask: </a:t>
            </a:r>
            <a:r>
              <a:rPr lang="en-US" i="1" dirty="0"/>
              <a:t>How can I make this meaningful?</a:t>
            </a:r>
            <a:endParaRPr lang="en-US" dirty="0"/>
          </a:p>
        </p:txBody>
      </p:sp>
      <p:pic>
        <p:nvPicPr>
          <p:cNvPr id="5" name="Picture 4" descr="A young boy sitting on a bench&#10;&#10;Description automatically generated">
            <a:extLst>
              <a:ext uri="{FF2B5EF4-FFF2-40B4-BE49-F238E27FC236}">
                <a16:creationId xmlns:a16="http://schemas.microsoft.com/office/drawing/2014/main" id="{8C117A8B-2210-45D5-9215-7C68293E7F4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0314" t="5601" r="17577" b="5336"/>
          <a:stretch/>
        </p:blipFill>
        <p:spPr>
          <a:xfrm>
            <a:off x="0" y="990599"/>
            <a:ext cx="4038600" cy="4343401"/>
          </a:xfrm>
          <a:prstGeom prst="rect">
            <a:avLst/>
          </a:prstGeom>
        </p:spPr>
      </p:pic>
    </p:spTree>
    <p:extLst>
      <p:ext uri="{BB962C8B-B14F-4D97-AF65-F5344CB8AC3E}">
        <p14:creationId xmlns:p14="http://schemas.microsoft.com/office/powerpoint/2010/main" val="33866126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03556" y="990600"/>
            <a:ext cx="6578126" cy="533400"/>
          </a:xfrm>
        </p:spPr>
        <p:txBody>
          <a:bodyPr/>
          <a:lstStyle/>
          <a:p>
            <a:pPr algn="ctr"/>
            <a:r>
              <a:rPr lang="en-US" dirty="0"/>
              <a:t>What good can come from suffering?</a:t>
            </a:r>
          </a:p>
        </p:txBody>
      </p:sp>
      <p:pic>
        <p:nvPicPr>
          <p:cNvPr id="8" name="Picture 7">
            <a:extLst>
              <a:ext uri="{FF2B5EF4-FFF2-40B4-BE49-F238E27FC236}">
                <a16:creationId xmlns:a16="http://schemas.microsoft.com/office/drawing/2014/main" id="{72DFE2A3-D204-4B6E-889A-B72321C55BD4}"/>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1676400"/>
            <a:ext cx="6557682" cy="43434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C44BD62C-D75E-472F-9623-46929F9A1D1A}"/>
              </a:ext>
            </a:extLst>
          </p:cNvPr>
          <p:cNvPicPr>
            <a:picLocks noChangeAspect="1"/>
          </p:cNvPicPr>
          <p:nvPr/>
        </p:nvPicPr>
        <p:blipFill rotWithShape="1">
          <a:blip r:embed="rId3">
            <a:extLst>
              <a:ext uri="{28A0092B-C50C-407E-A947-70E740481C1C}">
                <a14:useLocalDpi xmlns:a14="http://schemas.microsoft.com/office/drawing/2010/main" val="0"/>
              </a:ext>
            </a:extLst>
          </a:blip>
          <a:srcRect l="17000" t="7334" r="23000" b="3333"/>
          <a:stretch/>
        </p:blipFill>
        <p:spPr>
          <a:xfrm>
            <a:off x="4572000" y="990600"/>
            <a:ext cx="4572000" cy="5105400"/>
          </a:xfrm>
          <a:prstGeom prst="rect">
            <a:avLst/>
          </a:prstGeom>
        </p:spPr>
      </p:pic>
      <p:sp>
        <p:nvSpPr>
          <p:cNvPr id="5" name="Title 4"/>
          <p:cNvSpPr>
            <a:spLocks noGrp="1"/>
          </p:cNvSpPr>
          <p:nvPr>
            <p:ph type="title"/>
          </p:nvPr>
        </p:nvSpPr>
        <p:spPr>
          <a:xfrm>
            <a:off x="838200" y="838200"/>
            <a:ext cx="5029200" cy="1066800"/>
          </a:xfrm>
        </p:spPr>
        <p:txBody>
          <a:bodyPr>
            <a:normAutofit/>
          </a:bodyPr>
          <a:lstStyle/>
          <a:p>
            <a:r>
              <a:rPr lang="en-US" dirty="0"/>
              <a:t>Making Sense of Suffering</a:t>
            </a:r>
          </a:p>
        </p:txBody>
      </p:sp>
      <p:sp>
        <p:nvSpPr>
          <p:cNvPr id="6" name="Content Placeholder 5"/>
          <p:cNvSpPr>
            <a:spLocks noGrp="1"/>
          </p:cNvSpPr>
          <p:nvPr>
            <p:ph idx="1"/>
          </p:nvPr>
        </p:nvSpPr>
        <p:spPr>
          <a:xfrm>
            <a:off x="873642" y="1905000"/>
            <a:ext cx="4765158" cy="4373563"/>
          </a:xfrm>
        </p:spPr>
        <p:txBody>
          <a:bodyPr/>
          <a:lstStyle/>
          <a:p>
            <a:pPr marL="0" indent="0">
              <a:buNone/>
            </a:pPr>
            <a:r>
              <a:rPr lang="en-US" dirty="0"/>
              <a:t>Our experience of personal suffering often leads to asking:</a:t>
            </a:r>
          </a:p>
          <a:p>
            <a:pPr lvl="0"/>
            <a:r>
              <a:rPr lang="en-US" dirty="0"/>
              <a:t>Why does God allow bad things to happen?</a:t>
            </a:r>
          </a:p>
          <a:p>
            <a:pPr lvl="0"/>
            <a:r>
              <a:rPr lang="en-US" dirty="0"/>
              <a:t>Why do we suffer?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87730" y="533400"/>
            <a:ext cx="8229600" cy="1447800"/>
          </a:xfrm>
        </p:spPr>
        <p:txBody>
          <a:bodyPr>
            <a:normAutofit/>
          </a:bodyPr>
          <a:lstStyle/>
          <a:p>
            <a:r>
              <a:rPr lang="en-US" dirty="0"/>
              <a:t>The Old Testament Response </a:t>
            </a:r>
            <a:br>
              <a:rPr lang="en-US" dirty="0"/>
            </a:br>
            <a:r>
              <a:rPr lang="en-US" dirty="0"/>
              <a:t>to “Why Suffering?”</a:t>
            </a:r>
          </a:p>
        </p:txBody>
      </p:sp>
      <p:sp>
        <p:nvSpPr>
          <p:cNvPr id="6" name="Content Placeholder 5"/>
          <p:cNvSpPr>
            <a:spLocks noGrp="1"/>
          </p:cNvSpPr>
          <p:nvPr>
            <p:ph idx="1"/>
          </p:nvPr>
        </p:nvSpPr>
        <p:spPr>
          <a:xfrm>
            <a:off x="3962400" y="1893849"/>
            <a:ext cx="4724400" cy="4419600"/>
          </a:xfrm>
        </p:spPr>
        <p:txBody>
          <a:bodyPr>
            <a:normAutofit/>
          </a:bodyPr>
          <a:lstStyle/>
          <a:p>
            <a:r>
              <a:rPr lang="en-US" sz="2000" dirty="0"/>
              <a:t>Suffering is NOT divine retributive justice.</a:t>
            </a:r>
          </a:p>
          <a:p>
            <a:pPr lvl="0"/>
            <a:r>
              <a:rPr lang="en-US" sz="2000" dirty="0"/>
              <a:t>In the Book of Job: </a:t>
            </a:r>
          </a:p>
          <a:p>
            <a:pPr marL="692150" lvl="0">
              <a:buSzPct val="85000"/>
              <a:buFont typeface="Courier New" panose="02070309020205020404" pitchFamily="49" charset="0"/>
              <a:buChar char="o"/>
            </a:pPr>
            <a:r>
              <a:rPr lang="en-US" sz="2000" dirty="0"/>
              <a:t>Suffering is </a:t>
            </a:r>
            <a:r>
              <a:rPr lang="en-US" sz="2000" b="1" cap="all" dirty="0"/>
              <a:t>not</a:t>
            </a:r>
            <a:r>
              <a:rPr lang="en-US" sz="2000" b="1" cap="small" dirty="0"/>
              <a:t> </a:t>
            </a:r>
            <a:r>
              <a:rPr lang="en-US" sz="2000" dirty="0"/>
              <a:t>a punishment from God for our sin; suffering </a:t>
            </a:r>
            <a:br>
              <a:rPr lang="en-US" sz="2000" dirty="0"/>
            </a:br>
            <a:r>
              <a:rPr lang="en-US" sz="2000" dirty="0"/>
              <a:t>is a mystery that we cannot </a:t>
            </a:r>
            <a:br>
              <a:rPr lang="en-US" sz="2000" dirty="0"/>
            </a:br>
            <a:r>
              <a:rPr lang="en-US" sz="2000" dirty="0"/>
              <a:t>comprehend because we do not see the world from God’s perspective.</a:t>
            </a:r>
          </a:p>
          <a:p>
            <a:pPr lvl="0"/>
            <a:r>
              <a:rPr lang="en-US" sz="2000" dirty="0"/>
              <a:t>In the Creation accounts: </a:t>
            </a:r>
          </a:p>
          <a:p>
            <a:pPr marL="692150" lvl="0">
              <a:buSzPct val="85000"/>
              <a:buFont typeface="Courier New" panose="02070309020205020404" pitchFamily="49" charset="0"/>
              <a:buChar char="o"/>
            </a:pPr>
            <a:r>
              <a:rPr lang="en-US" sz="2000" dirty="0"/>
              <a:t>Suffering was never part of God’s original plan.</a:t>
            </a:r>
          </a:p>
        </p:txBody>
      </p:sp>
      <p:pic>
        <p:nvPicPr>
          <p:cNvPr id="4" name="Picture 3">
            <a:extLst>
              <a:ext uri="{FF2B5EF4-FFF2-40B4-BE49-F238E27FC236}">
                <a16:creationId xmlns:a16="http://schemas.microsoft.com/office/drawing/2014/main" id="{4F32DCA1-C96B-494A-9FFA-44E0E0104E5E}"/>
              </a:ext>
              <a:ext uri="{C183D7F6-B498-43B3-948B-1728B52AA6E4}">
                <adec:decorative xmlns:adec="http://schemas.microsoft.com/office/drawing/2017/decorative"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748" r="1865"/>
          <a:stretch/>
        </p:blipFill>
        <p:spPr>
          <a:xfrm>
            <a:off x="0" y="1884556"/>
            <a:ext cx="3835606" cy="3434576"/>
          </a:xfrm>
          <a:prstGeom prst="rect">
            <a:avLst/>
          </a:prstGeom>
        </p:spPr>
      </p:pic>
    </p:spTree>
    <p:extLst>
      <p:ext uri="{BB962C8B-B14F-4D97-AF65-F5344CB8AC3E}">
        <p14:creationId xmlns:p14="http://schemas.microsoft.com/office/powerpoint/2010/main" val="19891646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14400"/>
            <a:ext cx="8229600" cy="533400"/>
          </a:xfrm>
        </p:spPr>
        <p:txBody>
          <a:bodyPr>
            <a:normAutofit fontScale="90000"/>
          </a:bodyPr>
          <a:lstStyle/>
          <a:p>
            <a:r>
              <a:rPr lang="en-US" dirty="0"/>
              <a:t>The New Testament Response to “Why Suffering?”</a:t>
            </a:r>
          </a:p>
        </p:txBody>
      </p:sp>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609600" y="1605776"/>
            <a:ext cx="5943600" cy="48307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dirty="0"/>
              <a:t>When we consider the suffering of Jesus, we learn:</a:t>
            </a:r>
          </a:p>
          <a:p>
            <a:pPr lvl="0"/>
            <a:r>
              <a:rPr lang="en-US" sz="2000" dirty="0"/>
              <a:t>Because Jesus was completely free from sin, his Passion and death are the best evidence we have that suffering is not a punishment for sin.</a:t>
            </a:r>
          </a:p>
          <a:p>
            <a:pPr lvl="0"/>
            <a:r>
              <a:rPr lang="en-US" sz="2000" dirty="0"/>
              <a:t>Tremendous good came from Jesus’ Passion and death—his Resurrection and Ascension!</a:t>
            </a:r>
          </a:p>
          <a:p>
            <a:pPr lvl="0"/>
            <a:r>
              <a:rPr lang="en-US" sz="2000" dirty="0"/>
              <a:t>Though he suffered, Jesus conquered death, opened the door to Heaven, and offers us salvation!</a:t>
            </a:r>
          </a:p>
          <a:p>
            <a:pPr lvl="0"/>
            <a:r>
              <a:rPr lang="en-US" sz="2000" dirty="0"/>
              <a:t>Jesus’ willingness to suffer brings us Redemption!</a:t>
            </a:r>
          </a:p>
        </p:txBody>
      </p:sp>
      <p:pic>
        <p:nvPicPr>
          <p:cNvPr id="9" name="Picture 8">
            <a:extLst>
              <a:ext uri="{FF2B5EF4-FFF2-40B4-BE49-F238E27FC236}">
                <a16:creationId xmlns:a16="http://schemas.microsoft.com/office/drawing/2014/main" id="{4F8FDA04-558B-4D48-96CC-FF03CC5ED7BB}"/>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r="22634"/>
          <a:stretch/>
        </p:blipFill>
        <p:spPr>
          <a:xfrm>
            <a:off x="6667992" y="1600200"/>
            <a:ext cx="2476008" cy="426719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text, drawing&#10;&#10;Description automatically generated">
            <a:extLst>
              <a:ext uri="{FF2B5EF4-FFF2-40B4-BE49-F238E27FC236}">
                <a16:creationId xmlns:a16="http://schemas.microsoft.com/office/drawing/2014/main" id="{38569537-D918-43A8-9346-30A78A65CD8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222" t="8889" r="21111" b="6146"/>
          <a:stretch/>
        </p:blipFill>
        <p:spPr>
          <a:xfrm>
            <a:off x="5334000" y="1143000"/>
            <a:ext cx="3352800" cy="5027164"/>
          </a:xfrm>
          <a:prstGeom prst="rect">
            <a:avLst/>
          </a:prstGeom>
        </p:spPr>
      </p:pic>
      <p:sp>
        <p:nvSpPr>
          <p:cNvPr id="2" name="Title 1"/>
          <p:cNvSpPr>
            <a:spLocks noGrp="1"/>
          </p:cNvSpPr>
          <p:nvPr>
            <p:ph type="title"/>
          </p:nvPr>
        </p:nvSpPr>
        <p:spPr>
          <a:xfrm>
            <a:off x="609600" y="914400"/>
            <a:ext cx="8229600" cy="990600"/>
          </a:xfrm>
        </p:spPr>
        <p:txBody>
          <a:bodyPr>
            <a:normAutofit/>
          </a:bodyPr>
          <a:lstStyle/>
          <a:p>
            <a:r>
              <a:rPr lang="en-US" dirty="0"/>
              <a:t>Christian Response </a:t>
            </a:r>
            <a:br>
              <a:rPr lang="en-US" dirty="0"/>
            </a:br>
            <a:r>
              <a:rPr lang="en-US" dirty="0"/>
              <a:t>to Personal Suffering </a:t>
            </a:r>
          </a:p>
        </p:txBody>
      </p:sp>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609600" y="2043964"/>
            <a:ext cx="4876800" cy="48307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We </a:t>
            </a:r>
            <a:r>
              <a:rPr lang="en-US" i="1" dirty="0"/>
              <a:t>can’t</a:t>
            </a:r>
            <a:r>
              <a:rPr lang="en-US" dirty="0"/>
              <a:t> understand </a:t>
            </a:r>
            <a:r>
              <a:rPr lang="en-US" cap="small" dirty="0"/>
              <a:t>“</a:t>
            </a:r>
            <a:r>
              <a:rPr lang="en-US" dirty="0"/>
              <a:t>why” we suffer,</a:t>
            </a:r>
            <a:r>
              <a:rPr lang="en-US" cap="small" dirty="0"/>
              <a:t> </a:t>
            </a:r>
            <a:r>
              <a:rPr lang="en-US" dirty="0"/>
              <a:t>but we </a:t>
            </a:r>
            <a:r>
              <a:rPr lang="en-US" i="1" dirty="0"/>
              <a:t>can</a:t>
            </a:r>
            <a:r>
              <a:rPr lang="en-US" dirty="0"/>
              <a:t> control how we respond to it.</a:t>
            </a:r>
          </a:p>
          <a:p>
            <a:pPr lvl="0"/>
            <a:r>
              <a:rPr lang="en-US" dirty="0"/>
              <a:t>We </a:t>
            </a:r>
            <a:r>
              <a:rPr lang="en-US" i="1" dirty="0"/>
              <a:t>can’t</a:t>
            </a:r>
            <a:r>
              <a:rPr lang="en-US" dirty="0"/>
              <a:t> avoid physical or emotional suffering, but we </a:t>
            </a:r>
            <a:r>
              <a:rPr lang="en-US" i="1" dirty="0"/>
              <a:t>can</a:t>
            </a:r>
            <a:r>
              <a:rPr lang="en-US" dirty="0"/>
              <a:t> allow God to transform suffering into new life.</a:t>
            </a:r>
          </a:p>
        </p:txBody>
      </p:sp>
    </p:spTree>
    <p:extLst>
      <p:ext uri="{BB962C8B-B14F-4D97-AF65-F5344CB8AC3E}">
        <p14:creationId xmlns:p14="http://schemas.microsoft.com/office/powerpoint/2010/main" val="9121649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5566" y="762000"/>
            <a:ext cx="8229600" cy="609600"/>
          </a:xfrm>
        </p:spPr>
        <p:txBody>
          <a:bodyPr>
            <a:normAutofit/>
          </a:bodyPr>
          <a:lstStyle/>
          <a:p>
            <a:r>
              <a:rPr lang="en-US" sz="1800" dirty="0"/>
              <a:t>Christian Response to Personal Suffering (continued)</a:t>
            </a:r>
          </a:p>
        </p:txBody>
      </p:sp>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1143000" y="1447800"/>
            <a:ext cx="4495800" cy="53507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200" dirty="0"/>
              <a:t>When we suffer or choose to </a:t>
            </a:r>
            <a:br>
              <a:rPr lang="en-US" sz="2200" dirty="0"/>
            </a:br>
            <a:r>
              <a:rPr lang="en-US" sz="2200" dirty="0"/>
              <a:t>accept a personal sacrifice, </a:t>
            </a:r>
            <a:br>
              <a:rPr lang="en-US" sz="2200" dirty="0"/>
            </a:br>
            <a:r>
              <a:rPr lang="en-US" sz="2200" dirty="0"/>
              <a:t>we can do the following:</a:t>
            </a:r>
          </a:p>
          <a:p>
            <a:pPr lvl="0"/>
            <a:r>
              <a:rPr lang="en-US" sz="2200" dirty="0"/>
              <a:t>respond with prayer, just as </a:t>
            </a:r>
            <a:br>
              <a:rPr lang="en-US" sz="2200" dirty="0"/>
            </a:br>
            <a:r>
              <a:rPr lang="en-US" sz="2200" dirty="0"/>
              <a:t>Jesus did (see Luke 22:42)</a:t>
            </a:r>
          </a:p>
          <a:p>
            <a:pPr lvl="0"/>
            <a:r>
              <a:rPr lang="en-US" sz="2200" dirty="0"/>
              <a:t>make our sacrifices benefit </a:t>
            </a:r>
            <a:br>
              <a:rPr lang="en-US" sz="2200" dirty="0"/>
            </a:br>
            <a:r>
              <a:rPr lang="en-US" sz="2200" dirty="0"/>
              <a:t>others</a:t>
            </a:r>
          </a:p>
          <a:p>
            <a:pPr lvl="0"/>
            <a:r>
              <a:rPr lang="en-US" sz="2200" dirty="0"/>
              <a:t>unite our suffering with Christ</a:t>
            </a:r>
          </a:p>
          <a:p>
            <a:pPr lvl="0"/>
            <a:r>
              <a:rPr lang="en-US" sz="2200" dirty="0"/>
              <a:t>consciously participate in </a:t>
            </a:r>
            <a:br>
              <a:rPr lang="en-US" sz="2200" dirty="0"/>
            </a:br>
            <a:r>
              <a:rPr lang="en-US" sz="2200" dirty="0"/>
              <a:t>Christ’s saving mission</a:t>
            </a:r>
          </a:p>
          <a:p>
            <a:pPr lvl="0"/>
            <a:r>
              <a:rPr lang="en-US" sz="2200" dirty="0"/>
              <a:t>make reparation for the hurt and harm of our personal sins</a:t>
            </a:r>
          </a:p>
        </p:txBody>
      </p:sp>
      <p:pic>
        <p:nvPicPr>
          <p:cNvPr id="4" name="Picture 3" descr="A picture containing person, outdoor, grass, man&#10;&#10;Description automatically generated">
            <a:extLst>
              <a:ext uri="{FF2B5EF4-FFF2-40B4-BE49-F238E27FC236}">
                <a16:creationId xmlns:a16="http://schemas.microsoft.com/office/drawing/2014/main" id="{BF969F5C-31E7-4802-9CD4-6E925846B1B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8666"/>
          <a:stretch/>
        </p:blipFill>
        <p:spPr>
          <a:xfrm>
            <a:off x="5457184" y="1603917"/>
            <a:ext cx="3686816" cy="3021980"/>
          </a:xfrm>
          <a:prstGeom prst="rect">
            <a:avLst/>
          </a:prstGeom>
        </p:spPr>
      </p:pic>
    </p:spTree>
    <p:extLst>
      <p:ext uri="{BB962C8B-B14F-4D97-AF65-F5344CB8AC3E}">
        <p14:creationId xmlns:p14="http://schemas.microsoft.com/office/powerpoint/2010/main" val="2407851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0"/>
            <a:ext cx="8229600" cy="685800"/>
          </a:xfrm>
        </p:spPr>
        <p:txBody>
          <a:bodyPr>
            <a:normAutofit/>
          </a:bodyPr>
          <a:lstStyle/>
          <a:p>
            <a:r>
              <a:rPr lang="en-US" dirty="0"/>
              <a:t>Attitudes toward Suffering</a:t>
            </a:r>
          </a:p>
        </p:txBody>
      </p:sp>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914400" y="1828800"/>
            <a:ext cx="4876800" cy="48307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The Gospels teach us the following truths about suffering:</a:t>
            </a:r>
          </a:p>
          <a:p>
            <a:pPr lvl="0"/>
            <a:r>
              <a:rPr lang="en-US" dirty="0"/>
              <a:t>Suffering is not a sign of weakness.</a:t>
            </a:r>
          </a:p>
          <a:p>
            <a:pPr lvl="0"/>
            <a:r>
              <a:rPr lang="en-US" dirty="0"/>
              <a:t>In fact, accepting suffering requires courage and strength.</a:t>
            </a:r>
          </a:p>
        </p:txBody>
      </p:sp>
      <p:pic>
        <p:nvPicPr>
          <p:cNvPr id="4" name="Picture 3" descr="A picture containing person, indoor, baby, sitting&#10;&#10;Description automatically generated">
            <a:extLst>
              <a:ext uri="{FF2B5EF4-FFF2-40B4-BE49-F238E27FC236}">
                <a16:creationId xmlns:a16="http://schemas.microsoft.com/office/drawing/2014/main" id="{0F15F9C9-E122-4431-B460-1C4B99C2992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71091" y="1143000"/>
            <a:ext cx="3372909" cy="5059363"/>
          </a:xfrm>
          <a:prstGeom prst="rect">
            <a:avLst/>
          </a:prstGeom>
        </p:spPr>
      </p:pic>
    </p:spTree>
    <p:extLst>
      <p:ext uri="{BB962C8B-B14F-4D97-AF65-F5344CB8AC3E}">
        <p14:creationId xmlns:p14="http://schemas.microsoft.com/office/powerpoint/2010/main" val="31852651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0"/>
            <a:ext cx="8229600" cy="685800"/>
          </a:xfrm>
        </p:spPr>
        <p:txBody>
          <a:bodyPr>
            <a:normAutofit/>
          </a:bodyPr>
          <a:lstStyle/>
          <a:p>
            <a:r>
              <a:rPr lang="en-US" dirty="0"/>
              <a:t>Your Weakness Is Your Strength </a:t>
            </a:r>
          </a:p>
        </p:txBody>
      </p:sp>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914400" y="1828801"/>
            <a:ext cx="4267200" cy="33528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How does our weakness become a source of strength?</a:t>
            </a:r>
          </a:p>
          <a:p>
            <a:pPr lvl="0"/>
            <a:r>
              <a:rPr lang="en-US" dirty="0"/>
              <a:t>helps us turn to God </a:t>
            </a:r>
            <a:br>
              <a:rPr lang="en-US" dirty="0"/>
            </a:br>
            <a:r>
              <a:rPr lang="en-US" dirty="0"/>
              <a:t>(see 2 Corinthians 12:10)</a:t>
            </a:r>
          </a:p>
          <a:p>
            <a:pPr lvl="0"/>
            <a:r>
              <a:rPr lang="en-US" dirty="0"/>
              <a:t>provides an opportunity </a:t>
            </a:r>
            <a:br>
              <a:rPr lang="en-US" dirty="0"/>
            </a:br>
            <a:r>
              <a:rPr lang="en-US" dirty="0"/>
              <a:t>to grow in humility </a:t>
            </a:r>
            <a:br>
              <a:rPr lang="en-US" dirty="0"/>
            </a:br>
            <a:r>
              <a:rPr lang="en-US" dirty="0"/>
              <a:t>and trust in God </a:t>
            </a:r>
            <a:br>
              <a:rPr lang="en-US" dirty="0"/>
            </a:br>
            <a:r>
              <a:rPr lang="en-US" dirty="0"/>
              <a:t>(see 2 Corinthians 12:9)</a:t>
            </a:r>
          </a:p>
        </p:txBody>
      </p:sp>
      <p:pic>
        <p:nvPicPr>
          <p:cNvPr id="5" name="Picture 4" descr="A person standing in front of a sunset&#10;&#10;Description automatically generated">
            <a:extLst>
              <a:ext uri="{FF2B5EF4-FFF2-40B4-BE49-F238E27FC236}">
                <a16:creationId xmlns:a16="http://schemas.microsoft.com/office/drawing/2014/main" id="{D5757C4F-F99D-4B33-A421-511F0F516B55}"/>
              </a:ext>
            </a:extLst>
          </p:cNvPr>
          <p:cNvPicPr>
            <a:picLocks noChangeAspect="1"/>
          </p:cNvPicPr>
          <p:nvPr/>
        </p:nvPicPr>
        <p:blipFill rotWithShape="1">
          <a:blip r:embed="rId3">
            <a:extLst>
              <a:ext uri="{28A0092B-C50C-407E-A947-70E740481C1C}">
                <a14:useLocalDpi xmlns:a14="http://schemas.microsoft.com/office/drawing/2010/main" val="0"/>
              </a:ext>
            </a:extLst>
          </a:blip>
          <a:srcRect t="16500"/>
          <a:stretch/>
        </p:blipFill>
        <p:spPr>
          <a:xfrm>
            <a:off x="5334000" y="1905000"/>
            <a:ext cx="3810000" cy="4241800"/>
          </a:xfrm>
          <a:prstGeom prst="rect">
            <a:avLst/>
          </a:prstGeom>
        </p:spPr>
      </p:pic>
    </p:spTree>
    <p:extLst>
      <p:ext uri="{BB962C8B-B14F-4D97-AF65-F5344CB8AC3E}">
        <p14:creationId xmlns:p14="http://schemas.microsoft.com/office/powerpoint/2010/main" val="1038378481"/>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LIC Presentation template</Template>
  <TotalTime>991</TotalTime>
  <Words>905</Words>
  <Application>Microsoft Office PowerPoint</Application>
  <PresentationFormat>On-screen Show (4:3)</PresentationFormat>
  <Paragraphs>96</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Courier New</vt:lpstr>
      <vt:lpstr>LIC Presentation template</vt:lpstr>
      <vt:lpstr>Personal Suffering  and the  Paschal Mystery</vt:lpstr>
      <vt:lpstr>What good can come from suffering?</vt:lpstr>
      <vt:lpstr>Making Sense of Suffering</vt:lpstr>
      <vt:lpstr>The Old Testament Response  to “Why Suffering?”</vt:lpstr>
      <vt:lpstr>The New Testament Response to “Why Suffering?”</vt:lpstr>
      <vt:lpstr>Christian Response  to Personal Suffering </vt:lpstr>
      <vt:lpstr>Christian Response to Personal Suffering (continued)</vt:lpstr>
      <vt:lpstr>Attitudes toward Suffering</vt:lpstr>
      <vt:lpstr>Your Weakness Is Your Strength </vt:lpstr>
      <vt:lpstr>Finding Strength in Suffering</vt:lpstr>
      <vt:lpstr>Helping Others  Who Are Suffering </vt:lpstr>
      <vt:lpstr>Different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Becky Gochanour</cp:lastModifiedBy>
  <cp:revision>128</cp:revision>
  <dcterms:created xsi:type="dcterms:W3CDTF">2011-01-10T17:35:40Z</dcterms:created>
  <dcterms:modified xsi:type="dcterms:W3CDTF">2019-12-09T19:44:43Z</dcterms:modified>
</cp:coreProperties>
</file>